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237E1-E0EB-224F-94A8-A9EA11C70D65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C6A7A-3A97-B64F-8D66-0EE16142A714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299207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5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608777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6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42443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7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790523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8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556712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9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85786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10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57649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11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989658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12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976844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1C6A7A-3A97-B64F-8D66-0EE16142A714}" type="slidenum">
              <a:rPr lang="en-HU" smtClean="0"/>
              <a:t>13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662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1F584-7A4A-9A84-6CFA-B68036F30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19A127-0A90-6793-6306-B8AD5533F6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D8730-AAB7-F11A-39D0-8FD0EF9FE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E8C19-73AF-5AED-9295-486F7C7DB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4710E-3E05-DDD6-E483-EB0BE1CE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29111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57F9A-F543-223D-8FCE-2445448C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743E6-1452-3069-E56F-0839139911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9457A-A6EB-2FF1-9CFA-A959886F5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91351-2492-328E-A2B0-80D911758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DBDEE-A4D6-3942-FF24-AEE54CB11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77641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A9B0D-1EFE-C92A-01C9-A7386AC469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297BD6-98EA-E50F-E334-49DD36ECA1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BC8E4-E268-69BC-18D6-CDA95E05B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575ED-2251-40EB-895C-F4B70806F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078E4-DCA1-422C-6DB1-682B462D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2976268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0746-866D-2DCF-42CF-3E508D822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BB55F-7AFF-73EA-A2F9-2A7692DB7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C96DE-E198-4979-3A47-F2CB04D1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3D21A-2DF2-5DF2-84FE-A67578C1F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67097-7AB5-37C8-9ECE-E411D3AA5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652267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46D68-FBA9-45DA-07B5-7980844D1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76562-97D7-9F9B-CDE1-7D8699FE4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26418-B47C-7660-3087-15592418E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C48B4-E9D8-AD67-C0C5-F0A46BEA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129AE-06B1-9AB7-6443-D04FB882C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700822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E18D4-A690-C1C7-CE9C-3FC4E5197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DEDAF-7E21-7B12-60B7-931DA54C3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685A63-8B88-9548-03CD-372072A8E8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744AA3-4C68-2940-CDC8-7F73AE891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45AF6-6FD2-BBF4-A695-59BB647BC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E94F4F-4C5D-9217-3797-25AA9E5B5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747657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1BC4-AC3C-2C69-C6A8-0A675D43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0E2472-2EFB-A8DC-7F61-2C64E1B14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B5302-7C5F-1076-3642-203AF4D440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6CAF90-EC63-EF1E-81F6-1E8643E425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90CE8A-8ABE-AD46-7826-BF2275FCC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D7BC01-6442-0BEC-1DA1-7A3F83F29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E54D21-65E9-534C-74CF-4F961A6B2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A1428B-B339-FAA3-8306-DEDC5204C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890285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0F285-90B6-92EF-C8A7-04C04986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475099-0644-AA54-5283-65A704168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8B5A73-8549-D4FA-2128-9C9E65FD5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6F81F6-21F6-FFDC-43FF-80829870B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50596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48DA5-8CDF-56B5-FF2B-4A960D82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F99E36-9B4F-CBA4-DC9B-D1344004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28204-6422-E776-C492-A013249BF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53631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5B1D-61FA-17C9-D71C-5C05AB434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BD7303-CFD0-358E-5462-429DAF630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C4AF1-69C0-7CA8-91BE-23AE24DDC7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9AD65A-7931-C023-DACE-FFEDF7F7D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D8627D-DB04-1E1E-5F5D-3AFB372DA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D1682-E48F-7A4C-BF72-8984D5A46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3174782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D4779-007D-581C-FA81-E0CC627E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639C2-EFE5-3449-7627-868166FB6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H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CC20AF-4AA5-D96E-1C47-0EB55561D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49AE4-C3C1-78AD-F51A-EC9A8C0D5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E61F1-19FD-C976-DA7F-259838BDB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H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4BA44-82AF-ACDD-E435-7935354C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716461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408D3-2481-F743-DDF5-67D31FFCF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H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210C4-C0BB-9282-58CB-CC6B0F457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B0B52-0F71-5B02-749B-697E02B8EC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64BBD0-48A0-1F46-93B6-78C80721B40F}" type="datetimeFigureOut">
              <a:rPr lang="en-HU" smtClean="0"/>
              <a:t>12/20/2024</a:t>
            </a:fld>
            <a:endParaRPr lang="en-H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90865-99F8-2A9D-7388-84ED1C7202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H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55F4E-84F4-C293-3A92-F101D4743B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DF26A73-74E6-FA4F-AB53-268548AE4E61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869311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76,112 Cnc Machine Royalty-Free Photos and Stock Images | Shutterstock">
            <a:extLst>
              <a:ext uri="{FF2B5EF4-FFF2-40B4-BE49-F238E27FC236}">
                <a16:creationId xmlns:a16="http://schemas.microsoft.com/office/drawing/2014/main" id="{C8E1D5F2-650A-EA28-AE38-A7CBEE10B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" r="23298" b="6868"/>
          <a:stretch/>
        </p:blipFill>
        <p:spPr bwMode="auto">
          <a:xfrm>
            <a:off x="3523488" y="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4EFABA-DA4B-3968-6C69-153B2860E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021" y="854623"/>
            <a:ext cx="3874564" cy="565241"/>
          </a:xfrm>
        </p:spPr>
        <p:txBody>
          <a:bodyPr anchor="b">
            <a:normAutofit/>
          </a:bodyPr>
          <a:lstStyle/>
          <a:p>
            <a:pPr algn="l"/>
            <a:r>
              <a:rPr lang="en-HU" sz="2800" dirty="0">
                <a:latin typeface="Aharoni" panose="02010803020104030203" pitchFamily="2" charset="-79"/>
                <a:cs typeface="Aharoni" panose="02010803020104030203" pitchFamily="2" charset="-79"/>
              </a:rPr>
              <a:t>CAM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B6B66-0C51-9B07-7C63-E08AF97D8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702234"/>
            <a:ext cx="3977641" cy="768547"/>
          </a:xfrm>
        </p:spPr>
        <p:txBody>
          <a:bodyPr>
            <a:normAutofit lnSpcReduction="10000"/>
          </a:bodyPr>
          <a:lstStyle/>
          <a:p>
            <a:pPr algn="l"/>
            <a:r>
              <a:rPr lang="en-HU" sz="2000" b="1" dirty="0"/>
              <a:t>MUHAMMAD KEVIN FAHLEVI</a:t>
            </a:r>
          </a:p>
          <a:p>
            <a:pPr algn="l"/>
            <a:r>
              <a:rPr lang="en-HU" sz="2000" b="1" dirty="0"/>
              <a:t>NEPTUN CODE: QFR5R2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5FB6B01-D018-0438-A06A-40A8CE66B070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251" y="5999499"/>
            <a:ext cx="2503361" cy="76854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09C18BD-0782-3CF8-B67F-19C40CFACF00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81274" y="6158656"/>
            <a:ext cx="559435" cy="4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238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nufacturing Hearing Protection | How Loud Is A Drill Press? |">
            <a:extLst>
              <a:ext uri="{FF2B5EF4-FFF2-40B4-BE49-F238E27FC236}">
                <a16:creationId xmlns:a16="http://schemas.microsoft.com/office/drawing/2014/main" id="{B268500B-BCFB-E452-B4B3-E7230325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6</a:t>
            </a:r>
            <a:r>
              <a:rPr lang="en-US" sz="1800" b="1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. Drilling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T14 = 6 MM DIA DRILL </a:t>
            </a:r>
            <a:endParaRPr lang="en-US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115 [m/min]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0.08 [mm/z]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0.16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6100.94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-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Manufacturing time = 00:00:35 [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</a:br>
            <a:r>
              <a:rPr lang="en-GB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According to the standard M6 thread </a:t>
            </a:r>
            <a:endParaRPr lang="en-HU" sz="1600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4895" y="1916237"/>
            <a:ext cx="4330951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00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Drill Press&quot; Images – Browse 2,058 Stock Photos, Vectors, and Video | Adobe  Stock">
            <a:extLst>
              <a:ext uri="{FF2B5EF4-FFF2-40B4-BE49-F238E27FC236}">
                <a16:creationId xmlns:a16="http://schemas.microsoft.com/office/drawing/2014/main" id="{1A29C4E7-BDB9-DE73-3275-1CC9CE7E4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350"/>
            <a:ext cx="12191999" cy="686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7. Simple Drilling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T15 = 7.5 MM DIA MACHINE REAMER </a:t>
            </a:r>
            <a:endParaRPr lang="en-US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115 [m/min]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0.08 [mm/z]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0.16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4880.75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-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Manufacturing time = 00:00:01 [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</a:br>
            <a:r>
              <a:rPr lang="en-GB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 create a 7,5H7 hole  </a:t>
            </a:r>
            <a:endParaRPr lang="en-HU" sz="1600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4895" y="1928813"/>
            <a:ext cx="4330951" cy="298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11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1,424 Chamfering Machine Royalty-Free Photos and Stock Images | Shutterstock">
            <a:extLst>
              <a:ext uri="{FF2B5EF4-FFF2-40B4-BE49-F238E27FC236}">
                <a16:creationId xmlns:a16="http://schemas.microsoft.com/office/drawing/2014/main" id="{D39B610E-1078-9E7E-4D60-0907F20A5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8. </a:t>
            </a:r>
            <a:r>
              <a:rPr lang="en-US" b="1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Chamfering</a:t>
            </a:r>
            <a:endParaRPr lang="en-US" sz="1800" b="1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T7 = 15.0 MM DIA X 90 COUNTERSINK </a:t>
            </a:r>
          </a:p>
          <a:p>
            <a:pPr lvl="2">
              <a:spcBef>
                <a:spcPts val="325"/>
              </a:spcBef>
            </a:pPr>
            <a:r>
              <a:rPr lang="en-US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- 3.0 MM MIN DIA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95 [m/min]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0.1 [mm/z]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0.2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2015.96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-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Manufacturing time = 00:01:06 [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</a:br>
            <a:r>
              <a:rPr lang="en-GB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Chamfer tool, reduces the stress on the edges </a:t>
            </a:r>
            <a:endParaRPr lang="en-HU" sz="1600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4895" y="1954802"/>
            <a:ext cx="4330951" cy="293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39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Tap &amp; Drill Bit Combo Sets - Bosch Professional">
            <a:extLst>
              <a:ext uri="{FF2B5EF4-FFF2-40B4-BE49-F238E27FC236}">
                <a16:creationId xmlns:a16="http://schemas.microsoft.com/office/drawing/2014/main" id="{39258113-CCAF-6F02-6D5F-4CCB2DDDE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48"/>
            <a:ext cx="12197423" cy="685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9</a:t>
            </a:r>
            <a:r>
              <a:rPr lang="en-US" sz="1800" b="1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. Thread Drilling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T13 = M6 X 1.0 RH SPIRAL FLUTE TAP 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15 [m/min]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- [mm/z]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795.77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-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Manufacturing time = 00:00:35 [</a:t>
            </a:r>
            <a:r>
              <a:rPr lang="en-GB" dirty="0" err="1">
                <a:solidFill>
                  <a:schemeClr val="tx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latin typeface="Chalkboard SE" panose="03050602040202020205" pitchFamily="66" charset="77"/>
              </a:rPr>
            </a:br>
            <a:r>
              <a:rPr lang="en-GB" sz="1600" dirty="0">
                <a:latin typeface="Chalkboard SE" panose="03050602040202020205" pitchFamily="66" charset="77"/>
              </a:rPr>
              <a:t>Specified by the standard  for creating an M6 threaded hole</a:t>
            </a:r>
            <a:endParaRPr lang="en-HU" sz="1600" dirty="0"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94895" y="1969583"/>
            <a:ext cx="4330951" cy="290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645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76" name="Rectangle 15375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053DD2-AFAF-5295-2B15-BE0E54D9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264" y="3042872"/>
            <a:ext cx="3519487" cy="772255"/>
          </a:xfrm>
        </p:spPr>
        <p:txBody>
          <a:bodyPr>
            <a:normAutofit/>
          </a:bodyPr>
          <a:lstStyle/>
          <a:p>
            <a:pPr algn="ctr"/>
            <a:r>
              <a:rPr lang="en-HU" dirty="0"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you!</a:t>
            </a:r>
          </a:p>
        </p:txBody>
      </p:sp>
      <p:pic>
        <p:nvPicPr>
          <p:cNvPr id="15362" name="Picture 2" descr="Computer-Aided Manufacturing (CAD CAM software) | Hexagon">
            <a:extLst>
              <a:ext uri="{FF2B5EF4-FFF2-40B4-BE49-F238E27FC236}">
                <a16:creationId xmlns:a16="http://schemas.microsoft.com/office/drawing/2014/main" id="{BE1CEED0-B933-93D4-B8F7-4439844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6" r="15269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000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AD96FDFD-4E42-4A06-B8B5-768A1DB9C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7A447E-B9D9-407F-5CF6-2133E2798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11" y="103220"/>
            <a:ext cx="4861613" cy="577817"/>
          </a:xfrm>
        </p:spPr>
        <p:txBody>
          <a:bodyPr anchor="b">
            <a:noAutofit/>
          </a:bodyPr>
          <a:lstStyle/>
          <a:p>
            <a:r>
              <a:rPr lang="en-HU" sz="2800" dirty="0">
                <a:latin typeface="Aharoni" panose="02010803020104030203" pitchFamily="2" charset="-79"/>
                <a:cs typeface="Aharoni" panose="02010803020104030203" pitchFamily="2" charset="-79"/>
              </a:rPr>
              <a:t>Assigned CAD Drawing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5193B37B-FCC0-997C-7AE5-C1267702D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460" y="1418882"/>
            <a:ext cx="2821603" cy="48169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800" b="1" dirty="0">
                <a:latin typeface="Chalkboard SE" panose="03050602040202020205" pitchFamily="66" charset="77"/>
              </a:rPr>
              <a:t>Technical Drawing - CAD</a:t>
            </a:r>
          </a:p>
        </p:txBody>
      </p:sp>
      <p:pic>
        <p:nvPicPr>
          <p:cNvPr id="2050" name="Picture 2" descr="CAD Pt 1: Design Before Technology | MISUMI Mech Lab Blog">
            <a:extLst>
              <a:ext uri="{FF2B5EF4-FFF2-40B4-BE49-F238E27FC236}">
                <a16:creationId xmlns:a16="http://schemas.microsoft.com/office/drawing/2014/main" id="{CE51C750-63A5-36FD-B472-C2EE0ED26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72" r="5743" b="1"/>
          <a:stretch/>
        </p:blipFill>
        <p:spPr bwMode="auto">
          <a:xfrm>
            <a:off x="7621024" y="-5"/>
            <a:ext cx="4579876" cy="3536502"/>
          </a:xfrm>
          <a:custGeom>
            <a:avLst/>
            <a:gdLst/>
            <a:ahLst/>
            <a:cxnLst/>
            <a:rect l="l" t="t" r="r" b="b"/>
            <a:pathLst>
              <a:path w="4579876" h="3536502">
                <a:moveTo>
                  <a:pt x="457312" y="0"/>
                </a:moveTo>
                <a:lnTo>
                  <a:pt x="4579876" y="0"/>
                </a:lnTo>
                <a:lnTo>
                  <a:pt x="4579876" y="3057029"/>
                </a:lnTo>
                <a:lnTo>
                  <a:pt x="4508441" y="3086568"/>
                </a:lnTo>
                <a:cubicBezTo>
                  <a:pt x="4391572" y="3126663"/>
                  <a:pt x="4301124" y="3221848"/>
                  <a:pt x="4183947" y="3271738"/>
                </a:cubicBezTo>
                <a:cubicBezTo>
                  <a:pt x="4099090" y="3307854"/>
                  <a:pt x="4017967" y="3354374"/>
                  <a:pt x="3930625" y="3387123"/>
                </a:cubicBezTo>
                <a:cubicBezTo>
                  <a:pt x="3723932" y="3464557"/>
                  <a:pt x="3513195" y="3526689"/>
                  <a:pt x="3290337" y="3535564"/>
                </a:cubicBezTo>
                <a:cubicBezTo>
                  <a:pt x="3106332" y="3542605"/>
                  <a:pt x="1510274" y="3535872"/>
                  <a:pt x="861903" y="2528615"/>
                </a:cubicBezTo>
                <a:cubicBezTo>
                  <a:pt x="849470" y="2523717"/>
                  <a:pt x="835485" y="2510862"/>
                  <a:pt x="831133" y="2498619"/>
                </a:cubicBezTo>
                <a:cubicBezTo>
                  <a:pt x="810307" y="2441385"/>
                  <a:pt x="759333" y="2416594"/>
                  <a:pt x="713333" y="2385682"/>
                </a:cubicBezTo>
                <a:cubicBezTo>
                  <a:pt x="672925" y="2358442"/>
                  <a:pt x="630030" y="2329978"/>
                  <a:pt x="613246" y="2284067"/>
                </a:cubicBezTo>
                <a:cubicBezTo>
                  <a:pt x="591179" y="2222855"/>
                  <a:pt x="653963" y="2273050"/>
                  <a:pt x="665465" y="2249789"/>
                </a:cubicBezTo>
                <a:cubicBezTo>
                  <a:pt x="641532" y="2217960"/>
                  <a:pt x="604543" y="2188882"/>
                  <a:pt x="594908" y="2152767"/>
                </a:cubicBezTo>
                <a:cubicBezTo>
                  <a:pt x="559787" y="2022383"/>
                  <a:pt x="483946" y="1927503"/>
                  <a:pt x="370497" y="1853742"/>
                </a:cubicBezTo>
                <a:cubicBezTo>
                  <a:pt x="337861" y="1832624"/>
                  <a:pt x="316415" y="1794059"/>
                  <a:pt x="271969" y="1787940"/>
                </a:cubicBezTo>
                <a:cubicBezTo>
                  <a:pt x="173127" y="1774472"/>
                  <a:pt x="204209" y="1669186"/>
                  <a:pt x="151990" y="1622358"/>
                </a:cubicBezTo>
                <a:cubicBezTo>
                  <a:pt x="142044" y="1613481"/>
                  <a:pt x="133031" y="1596037"/>
                  <a:pt x="134895" y="1584102"/>
                </a:cubicBezTo>
                <a:cubicBezTo>
                  <a:pt x="137691" y="1566959"/>
                  <a:pt x="149504" y="1550739"/>
                  <a:pt x="159450" y="1535435"/>
                </a:cubicBezTo>
                <a:cubicBezTo>
                  <a:pt x="169708" y="1520133"/>
                  <a:pt x="185247" y="1506664"/>
                  <a:pt x="177788" y="1486465"/>
                </a:cubicBezTo>
                <a:cubicBezTo>
                  <a:pt x="174683" y="1478202"/>
                  <a:pt x="176855" y="1449432"/>
                  <a:pt x="153856" y="1472079"/>
                </a:cubicBezTo>
                <a:cubicBezTo>
                  <a:pt x="90760" y="1534212"/>
                  <a:pt x="54082" y="1475449"/>
                  <a:pt x="0" y="1447289"/>
                </a:cubicBezTo>
                <a:cubicBezTo>
                  <a:pt x="43515" y="1418212"/>
                  <a:pt x="82677" y="1397707"/>
                  <a:pt x="89205" y="1354247"/>
                </a:cubicBezTo>
                <a:cubicBezTo>
                  <a:pt x="102570" y="1264569"/>
                  <a:pt x="159758" y="1223557"/>
                  <a:pt x="246479" y="1215599"/>
                </a:cubicBezTo>
                <a:cubicBezTo>
                  <a:pt x="214465" y="1128983"/>
                  <a:pt x="214465" y="1128983"/>
                  <a:pt x="317968" y="1117045"/>
                </a:cubicBezTo>
                <a:cubicBezTo>
                  <a:pt x="278183" y="1061955"/>
                  <a:pt x="278183" y="1047876"/>
                  <a:pt x="326362" y="1028900"/>
                </a:cubicBezTo>
                <a:cubicBezTo>
                  <a:pt x="372673" y="1010841"/>
                  <a:pt x="423957" y="1004720"/>
                  <a:pt x="466852" y="976870"/>
                </a:cubicBezTo>
                <a:cubicBezTo>
                  <a:pt x="427377" y="906475"/>
                  <a:pt x="416188" y="824756"/>
                  <a:pt x="334754" y="790475"/>
                </a:cubicBezTo>
                <a:cubicBezTo>
                  <a:pt x="322010" y="785272"/>
                  <a:pt x="313307" y="764154"/>
                  <a:pt x="321386" y="751912"/>
                </a:cubicBezTo>
                <a:cubicBezTo>
                  <a:pt x="350915" y="707534"/>
                  <a:pt x="308644" y="623365"/>
                  <a:pt x="400645" y="613877"/>
                </a:cubicBezTo>
                <a:cubicBezTo>
                  <a:pt x="412147" y="612959"/>
                  <a:pt x="422716" y="603776"/>
                  <a:pt x="413701" y="591839"/>
                </a:cubicBezTo>
                <a:cubicBezTo>
                  <a:pt x="382618" y="550216"/>
                  <a:pt x="420228" y="552969"/>
                  <a:pt x="442917" y="547767"/>
                </a:cubicBezTo>
                <a:cubicBezTo>
                  <a:pt x="470271" y="541341"/>
                  <a:pt x="501353" y="559703"/>
                  <a:pt x="526840" y="537055"/>
                </a:cubicBezTo>
                <a:cubicBezTo>
                  <a:pt x="520932" y="513181"/>
                  <a:pt x="498866" y="513487"/>
                  <a:pt x="483325" y="505836"/>
                </a:cubicBezTo>
                <a:cubicBezTo>
                  <a:pt x="437946" y="483799"/>
                  <a:pt x="400956" y="457479"/>
                  <a:pt x="398780" y="400243"/>
                </a:cubicBezTo>
                <a:cubicBezTo>
                  <a:pt x="397229" y="354028"/>
                  <a:pt x="392255" y="313323"/>
                  <a:pt x="455041" y="299242"/>
                </a:cubicBezTo>
                <a:cubicBezTo>
                  <a:pt x="481149" y="293426"/>
                  <a:pt x="473687" y="260067"/>
                  <a:pt x="458769" y="243538"/>
                </a:cubicBezTo>
                <a:cubicBezTo>
                  <a:pt x="432038" y="214157"/>
                  <a:pt x="409972" y="174981"/>
                  <a:pt x="363969" y="172227"/>
                </a:cubicBezTo>
                <a:cubicBezTo>
                  <a:pt x="335995" y="170391"/>
                  <a:pt x="314549" y="158146"/>
                  <a:pt x="292481" y="144069"/>
                </a:cubicBezTo>
                <a:cubicBezTo>
                  <a:pt x="276630" y="133966"/>
                  <a:pt x="257670" y="125398"/>
                  <a:pt x="259534" y="103668"/>
                </a:cubicBezTo>
                <a:cubicBezTo>
                  <a:pt x="261399" y="82855"/>
                  <a:pt x="279736" y="74286"/>
                  <a:pt x="298387" y="70001"/>
                </a:cubicBezTo>
                <a:cubicBezTo>
                  <a:pt x="345011" y="59672"/>
                  <a:pt x="389535" y="45726"/>
                  <a:pt x="430782" y="1990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F85772-80E1-8418-2C74-FB576FEAB1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0" y="1768246"/>
            <a:ext cx="4480665" cy="3132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527B93-E108-149D-2888-F6CC8A34E1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2" t="68613" r="3589" b="2379"/>
          <a:stretch/>
        </p:blipFill>
        <p:spPr>
          <a:xfrm>
            <a:off x="5815585" y="3943351"/>
            <a:ext cx="5738402" cy="2387372"/>
          </a:xfrm>
          <a:prstGeom prst="rect">
            <a:avLst/>
          </a:prstGeom>
        </p:spPr>
      </p:pic>
      <p:sp>
        <p:nvSpPr>
          <p:cNvPr id="8" name="Content Placeholder 2053">
            <a:extLst>
              <a:ext uri="{FF2B5EF4-FFF2-40B4-BE49-F238E27FC236}">
                <a16:creationId xmlns:a16="http://schemas.microsoft.com/office/drawing/2014/main" id="{47F4575C-7360-A534-6E7B-7C33FFE1FA3F}"/>
              </a:ext>
            </a:extLst>
          </p:cNvPr>
          <p:cNvSpPr txBox="1">
            <a:spLocks/>
          </p:cNvSpPr>
          <p:nvPr/>
        </p:nvSpPr>
        <p:spPr>
          <a:xfrm>
            <a:off x="5650578" y="3440751"/>
            <a:ext cx="2821603" cy="48169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Chalkboard SE" panose="03050602040202020205" pitchFamily="66" charset="77"/>
              </a:rPr>
              <a:t>Operation Element - CAM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5E219-A516-64D7-88A5-FA0739CDA490}"/>
              </a:ext>
            </a:extLst>
          </p:cNvPr>
          <p:cNvCxnSpPr>
            <a:cxnSpLocks/>
          </p:cNvCxnSpPr>
          <p:nvPr/>
        </p:nvCxnSpPr>
        <p:spPr>
          <a:xfrm>
            <a:off x="6686550" y="1543050"/>
            <a:ext cx="0" cy="17913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5E0E7B-2048-D655-C3FD-EE298A9D505E}"/>
              </a:ext>
            </a:extLst>
          </p:cNvPr>
          <p:cNvCxnSpPr/>
          <p:nvPr/>
        </p:nvCxnSpPr>
        <p:spPr>
          <a:xfrm>
            <a:off x="3489063" y="1543050"/>
            <a:ext cx="319748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A765F53-1C03-23DE-FC40-DC1DED071F72}"/>
              </a:ext>
            </a:extLst>
          </p:cNvPr>
          <p:cNvCxnSpPr>
            <a:cxnSpLocks/>
          </p:cNvCxnSpPr>
          <p:nvPr/>
        </p:nvCxnSpPr>
        <p:spPr>
          <a:xfrm>
            <a:off x="172212" y="5857875"/>
            <a:ext cx="0" cy="812784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E01629-8F60-DC61-BC7B-8C0DFFC83453}"/>
              </a:ext>
            </a:extLst>
          </p:cNvPr>
          <p:cNvCxnSpPr>
            <a:cxnSpLocks/>
          </p:cNvCxnSpPr>
          <p:nvPr/>
        </p:nvCxnSpPr>
        <p:spPr>
          <a:xfrm flipH="1">
            <a:off x="172212" y="6669055"/>
            <a:ext cx="1056513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A740949-07AE-C93C-2520-C7F314EE64C6}"/>
              </a:ext>
            </a:extLst>
          </p:cNvPr>
          <p:cNvCxnSpPr>
            <a:cxnSpLocks/>
          </p:cNvCxnSpPr>
          <p:nvPr/>
        </p:nvCxnSpPr>
        <p:spPr>
          <a:xfrm>
            <a:off x="12026075" y="5856271"/>
            <a:ext cx="0" cy="812784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09D6F3-F875-2EEE-3AA0-5481EC87CB01}"/>
              </a:ext>
            </a:extLst>
          </p:cNvPr>
          <p:cNvCxnSpPr>
            <a:cxnSpLocks/>
          </p:cNvCxnSpPr>
          <p:nvPr/>
        </p:nvCxnSpPr>
        <p:spPr>
          <a:xfrm flipH="1">
            <a:off x="10969562" y="6675372"/>
            <a:ext cx="1056513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642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A355AC-A34F-0C45-9502-2F97E6646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6080575"/>
            <a:ext cx="3918057" cy="58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Designed CAD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D17C01-386B-F48F-96DE-5963A51C7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85136"/>
            <a:ext cx="5614416" cy="35651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5F9664-0448-96A8-1146-CAC025B7F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485135"/>
            <a:ext cx="5614416" cy="3565154"/>
          </a:xfrm>
          <a:prstGeom prst="rect">
            <a:avLst/>
          </a:prstGeom>
        </p:spPr>
      </p:pic>
      <p:sp>
        <p:nvSpPr>
          <p:cNvPr id="1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0EC15F-0160-3E81-1BAD-B3D0A95CE48C}"/>
              </a:ext>
            </a:extLst>
          </p:cNvPr>
          <p:cNvSpPr/>
          <p:nvPr/>
        </p:nvSpPr>
        <p:spPr>
          <a:xfrm>
            <a:off x="431908" y="3584216"/>
            <a:ext cx="1968392" cy="3601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400" b="1" dirty="0">
                <a:solidFill>
                  <a:schemeClr val="tx1"/>
                </a:solidFill>
                <a:latin typeface="Chalkboard SE" panose="03050602040202020205" pitchFamily="66" charset="77"/>
              </a:rPr>
              <a:t>Part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B66EF8-FC69-11BB-2A0A-8E0FDD1FE576}"/>
              </a:ext>
            </a:extLst>
          </p:cNvPr>
          <p:cNvSpPr/>
          <p:nvPr/>
        </p:nvSpPr>
        <p:spPr>
          <a:xfrm>
            <a:off x="6370745" y="3584216"/>
            <a:ext cx="2016018" cy="3601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400" b="1" dirty="0">
                <a:solidFill>
                  <a:schemeClr val="tx1"/>
                </a:solidFill>
                <a:latin typeface="Chalkboard SE" panose="03050602040202020205" pitchFamily="66" charset="77"/>
              </a:rPr>
              <a:t>Stock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4B2535-75F2-4EB2-4B48-25A11625C82B}"/>
              </a:ext>
            </a:extLst>
          </p:cNvPr>
          <p:cNvSpPr/>
          <p:nvPr/>
        </p:nvSpPr>
        <p:spPr>
          <a:xfrm>
            <a:off x="320040" y="4078951"/>
            <a:ext cx="4552407" cy="10542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U" dirty="0">
                <a:solidFill>
                  <a:schemeClr val="tx1"/>
                </a:solidFill>
                <a:latin typeface="Chalkboard SE" panose="03050602040202020205" pitchFamily="66" charset="77"/>
              </a:rPr>
              <a:t>Name: Lineliner</a:t>
            </a:r>
          </a:p>
          <a:p>
            <a:r>
              <a:rPr lang="en-HU" dirty="0">
                <a:solidFill>
                  <a:schemeClr val="tx1"/>
                </a:solidFill>
                <a:latin typeface="Chalkboard SE" panose="03050602040202020205" pitchFamily="66" charset="77"/>
              </a:rPr>
              <a:t>Material: S235J2G3 – Carbon steel plate  </a:t>
            </a:r>
          </a:p>
          <a:p>
            <a:r>
              <a:rPr lang="en-HU" dirty="0">
                <a:solidFill>
                  <a:schemeClr val="tx1"/>
                </a:solidFill>
                <a:latin typeface="Chalkboard SE" panose="03050602040202020205" pitchFamily="66" charset="77"/>
              </a:rPr>
              <a:t>Mass: 3.9 Kg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F514D5-7B92-BE45-F619-43B9BCE4DDAA}"/>
              </a:ext>
            </a:extLst>
          </p:cNvPr>
          <p:cNvCxnSpPr/>
          <p:nvPr/>
        </p:nvCxnSpPr>
        <p:spPr>
          <a:xfrm>
            <a:off x="171450" y="156754"/>
            <a:ext cx="0" cy="1162594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414888-0575-F01A-F963-E173229C4D2A}"/>
              </a:ext>
            </a:extLst>
          </p:cNvPr>
          <p:cNvCxnSpPr>
            <a:cxnSpLocks/>
          </p:cNvCxnSpPr>
          <p:nvPr/>
        </p:nvCxnSpPr>
        <p:spPr>
          <a:xfrm>
            <a:off x="171450" y="171993"/>
            <a:ext cx="1244654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7B77692-5DE9-3679-E67F-C7B902B1D9F2}"/>
              </a:ext>
            </a:extLst>
          </p:cNvPr>
          <p:cNvCxnSpPr/>
          <p:nvPr/>
        </p:nvCxnSpPr>
        <p:spPr>
          <a:xfrm>
            <a:off x="12015107" y="171993"/>
            <a:ext cx="0" cy="1162594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DD12FB-A99B-F859-DA7F-2FE98E84F9EE}"/>
              </a:ext>
            </a:extLst>
          </p:cNvPr>
          <p:cNvCxnSpPr>
            <a:cxnSpLocks/>
          </p:cNvCxnSpPr>
          <p:nvPr/>
        </p:nvCxnSpPr>
        <p:spPr>
          <a:xfrm>
            <a:off x="10770453" y="187232"/>
            <a:ext cx="1244654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84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973B1F-4EF6-0201-FB46-FF34F4EDA5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11" r="14387" b="-3"/>
          <a:stretch/>
        </p:blipFill>
        <p:spPr>
          <a:xfrm>
            <a:off x="505418" y="529303"/>
            <a:ext cx="5767038" cy="5767038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</p:spPr>
      </p:pic>
      <p:sp>
        <p:nvSpPr>
          <p:cNvPr id="20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9C544D0-6DFC-D9DC-157A-564A81540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060" y="1668267"/>
            <a:ext cx="4195673" cy="2687287"/>
          </a:xfrm>
        </p:spPr>
        <p:txBody>
          <a:bodyPr anchor="t">
            <a:normAutofit/>
          </a:bodyPr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About the machine…</a:t>
            </a:r>
          </a:p>
          <a:p>
            <a:pPr marL="342900" lvl="0" indent="-342900">
              <a:spcBef>
                <a:spcPts val="325"/>
              </a:spcBef>
              <a:spcAft>
                <a:spcPts val="0"/>
              </a:spcAft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Machine: NCT/Eml-510 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Table size: 600 x 320 mm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Table load capacity: 300 kg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X-axis travel: 510 mm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Y-axis travel: 410 mm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Z-axis travel: 460 mm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"/>
            </a:pPr>
            <a:r>
              <a:rPr lang="en-US" sz="1600" dirty="0"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Spindle speed: Standard up to 8,000 RPM; optional up to 12,000 RPM</a:t>
            </a:r>
            <a:endParaRPr lang="en-HU" sz="1600" dirty="0"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</p:txBody>
      </p:sp>
      <p:sp>
        <p:nvSpPr>
          <p:cNvPr id="24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6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D493895-D9E9-D164-5FA9-DF732637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8122" y="119101"/>
            <a:ext cx="3918057" cy="58457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Manufacturing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789802-35E8-903C-587F-98AE532AAAAF}"/>
              </a:ext>
            </a:extLst>
          </p:cNvPr>
          <p:cNvSpPr/>
          <p:nvPr/>
        </p:nvSpPr>
        <p:spPr>
          <a:xfrm>
            <a:off x="6430060" y="4165731"/>
            <a:ext cx="3802152" cy="4959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U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About the clamping…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Chosen clamping: KURT 3600</a:t>
            </a:r>
          </a:p>
          <a:p>
            <a:pPr algn="ctr"/>
            <a:endParaRPr lang="en-HU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DB56E1-C6BD-AD98-8842-0F6D7C5CDF0F}"/>
              </a:ext>
            </a:extLst>
          </p:cNvPr>
          <p:cNvSpPr/>
          <p:nvPr/>
        </p:nvSpPr>
        <p:spPr>
          <a:xfrm>
            <a:off x="7158038" y="4772025"/>
            <a:ext cx="1228725" cy="485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14" name="Picture 13" descr="A grey device with blue and green light&#10;&#10;Description automatically generated with medium confidence">
            <a:extLst>
              <a:ext uri="{FF2B5EF4-FFF2-40B4-BE49-F238E27FC236}">
                <a16:creationId xmlns:a16="http://schemas.microsoft.com/office/drawing/2014/main" id="{0C9CD418-3562-F533-E7DA-25B2DDC20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82" y="4648110"/>
            <a:ext cx="2481256" cy="191733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44428B6-314F-848B-3A00-63F4093C47C8}"/>
              </a:ext>
            </a:extLst>
          </p:cNvPr>
          <p:cNvSpPr/>
          <p:nvPr/>
        </p:nvSpPr>
        <p:spPr>
          <a:xfrm>
            <a:off x="6414421" y="666557"/>
            <a:ext cx="3944683" cy="12244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HU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About the manufacturing cycles…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Total operation: 9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Total sequence: 34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GB" sz="1600" dirty="0">
                <a:solidFill>
                  <a:schemeClr val="tx1"/>
                </a:solidFill>
                <a:latin typeface="Chalkboard SE" panose="03050602040202020205" pitchFamily="66" charset="77"/>
              </a:rPr>
              <a:t>Total time: 35 min 29 sec</a:t>
            </a:r>
          </a:p>
          <a:p>
            <a:pPr algn="ctr"/>
            <a:endParaRPr lang="en-HU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E35DAA0-594E-BC10-7F84-6D1C51374CE3}"/>
              </a:ext>
            </a:extLst>
          </p:cNvPr>
          <p:cNvCxnSpPr>
            <a:cxnSpLocks/>
          </p:cNvCxnSpPr>
          <p:nvPr/>
        </p:nvCxnSpPr>
        <p:spPr>
          <a:xfrm>
            <a:off x="6657975" y="5775082"/>
            <a:ext cx="0" cy="95433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BD7077E-2280-6560-B15D-5C811450174D}"/>
              </a:ext>
            </a:extLst>
          </p:cNvPr>
          <p:cNvCxnSpPr>
            <a:cxnSpLocks/>
          </p:cNvCxnSpPr>
          <p:nvPr/>
        </p:nvCxnSpPr>
        <p:spPr>
          <a:xfrm>
            <a:off x="9396413" y="5775081"/>
            <a:ext cx="0" cy="95433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FFB264-7DC5-92A7-4114-9402C0331944}"/>
              </a:ext>
            </a:extLst>
          </p:cNvPr>
          <p:cNvCxnSpPr/>
          <p:nvPr/>
        </p:nvCxnSpPr>
        <p:spPr>
          <a:xfrm>
            <a:off x="6657975" y="6729412"/>
            <a:ext cx="91440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263E24-249A-6503-4DBD-3E340D7ECAA9}"/>
              </a:ext>
            </a:extLst>
          </p:cNvPr>
          <p:cNvCxnSpPr/>
          <p:nvPr/>
        </p:nvCxnSpPr>
        <p:spPr>
          <a:xfrm>
            <a:off x="8482013" y="6729412"/>
            <a:ext cx="914400" cy="0"/>
          </a:xfrm>
          <a:prstGeom prst="line">
            <a:avLst/>
          </a:prstGeom>
          <a:ln w="254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53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bout face milling">
            <a:extLst>
              <a:ext uri="{FF2B5EF4-FFF2-40B4-BE49-F238E27FC236}">
                <a16:creationId xmlns:a16="http://schemas.microsoft.com/office/drawing/2014/main" id="{A93B4CEF-68B6-62A3-5F1D-FDA920C723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05" b="9090"/>
          <a:stretch/>
        </p:blipFill>
        <p:spPr bwMode="auto">
          <a:xfrm>
            <a:off x="3523488" y="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23548A-1CA8-FAC5-55AF-5F5650562540}"/>
              </a:ext>
            </a:extLst>
          </p:cNvPr>
          <p:cNvSpPr/>
          <p:nvPr/>
        </p:nvSpPr>
        <p:spPr>
          <a:xfrm>
            <a:off x="424815" y="2328863"/>
            <a:ext cx="3532823" cy="271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1. Face-Rough Milling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T1 = 50.0 MM DIA X 90 DEGREE FACE MILL </a:t>
            </a:r>
            <a:endParaRPr lang="en-US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300 [m/min]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15 [mm]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3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0.1 [mm/z]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1909.85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30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Manufacturing time = 00:06:02 [</a:t>
            </a:r>
            <a:r>
              <a:rPr lang="en-GB" dirty="0" err="1">
                <a:solidFill>
                  <a:schemeClr val="tx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5004434" cy="811213"/>
          </a:xfrm>
        </p:spPr>
        <p:txBody>
          <a:bodyPr>
            <a:noAutofit/>
          </a:bodyPr>
          <a:lstStyle/>
          <a:p>
            <a:r>
              <a:rPr lang="en-HU" sz="1600" dirty="0"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latin typeface="Chalkboard SE" panose="03050602040202020205" pitchFamily="66" charset="77"/>
              </a:rPr>
            </a:br>
            <a:r>
              <a:rPr lang="en-GB" sz="1600" dirty="0">
                <a:latin typeface="Chalkboard SE" panose="03050602040202020205" pitchFamily="66" charset="77"/>
              </a:rPr>
              <a:t>To efficiently and accurately remove material while leaving a 0.5 mm layer for the finishing process </a:t>
            </a:r>
            <a:endParaRPr lang="en-HU" sz="1600" dirty="0"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315199" y="328612"/>
            <a:ext cx="4609455" cy="298608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11" name="Picture 10" descr="A blue and green square&#10;&#10;Description automatically generated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506" y="458641"/>
            <a:ext cx="4328250" cy="273148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E465FE-C3D7-EEA8-A55E-8903112297DA}"/>
              </a:ext>
            </a:extLst>
          </p:cNvPr>
          <p:cNvSpPr/>
          <p:nvPr/>
        </p:nvSpPr>
        <p:spPr>
          <a:xfrm>
            <a:off x="7315199" y="3444728"/>
            <a:ext cx="4609455" cy="2986087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13" name="Picture 12" descr="A blue and green square with a square in the middle&#10;&#10;Description automatically generated">
            <a:extLst>
              <a:ext uri="{FF2B5EF4-FFF2-40B4-BE49-F238E27FC236}">
                <a16:creationId xmlns:a16="http://schemas.microsoft.com/office/drawing/2014/main" id="{52AAB19A-C7C3-D56B-22BE-E46F8EA9A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5504" y="3543301"/>
            <a:ext cx="4328251" cy="27432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50DBD5-0661-F433-7B12-3122FE6A7D6C}"/>
              </a:ext>
            </a:extLst>
          </p:cNvPr>
          <p:cNvSpPr/>
          <p:nvPr/>
        </p:nvSpPr>
        <p:spPr>
          <a:xfrm>
            <a:off x="7307735" y="330889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E2D2F-77F5-AFB3-8E08-70E4BD29787D}"/>
              </a:ext>
            </a:extLst>
          </p:cNvPr>
          <p:cNvSpPr/>
          <p:nvPr/>
        </p:nvSpPr>
        <p:spPr>
          <a:xfrm>
            <a:off x="7315199" y="3358584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5126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E68F0F-C939-0E60-16F9-452A3127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349"/>
            <a:ext cx="12192000" cy="685165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2</a:t>
            </a:r>
            <a:r>
              <a:rPr lang="en-US" sz="1800" b="1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. Face-Finish Milling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T2 = 60.0 MM DIA X 90 DEGREE FACE MI LL </a:t>
            </a:r>
            <a:endParaRPr lang="en-US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320 [m/min]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20 [mm]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2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0.1 [mm/z]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0.8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1697.65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33.33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Manufacturing time = 00:01:05  [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</a:br>
            <a:r>
              <a:rPr lang="en-GB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Complete the work initiated by T1, ensuring a  smooth surface finish </a:t>
            </a:r>
            <a:endParaRPr lang="en-HU" sz="1600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9068" y="1907176"/>
            <a:ext cx="4342605" cy="30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6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3886303-2589-4F0E-72BC-2DD8D7392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37" y="114299"/>
            <a:ext cx="11883937" cy="66008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192237" y="64898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428244" y="70236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3</a:t>
            </a:r>
            <a:r>
              <a:rPr lang="en-US" sz="1800" b="1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. </a:t>
            </a:r>
            <a:r>
              <a:rPr lang="en-US" b="1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Roughing</a:t>
            </a:r>
            <a:endParaRPr lang="en-US" sz="1800" b="1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T3 = 10.0 MM DIA MULTI-FLUTE END MILL </a:t>
            </a:r>
            <a:endParaRPr lang="en-US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180 [m/min]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2 [mm]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3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0.06 [mm/z]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0.36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5729.58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20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Manufacturing time = 00:09:04 [</a:t>
            </a:r>
            <a:r>
              <a:rPr lang="en-GB" dirty="0" err="1">
                <a:solidFill>
                  <a:schemeClr val="tx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44" y="5750029"/>
            <a:ext cx="5004434" cy="811213"/>
          </a:xfrm>
        </p:spPr>
        <p:txBody>
          <a:bodyPr>
            <a:noAutofit/>
          </a:bodyPr>
          <a:lstStyle/>
          <a:p>
            <a:r>
              <a:rPr lang="en-HU" sz="1600" dirty="0"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latin typeface="Chalkboard SE" panose="03050602040202020205" pitchFamily="66" charset="77"/>
              </a:rPr>
            </a:br>
            <a:r>
              <a:rPr lang="en-GB" sz="1600" dirty="0">
                <a:latin typeface="Chalkboard SE" panose="03050602040202020205" pitchFamily="66" charset="77"/>
              </a:rPr>
              <a:t>Its diameter is optimally sized to enable a fast and efficient roughing cycle </a:t>
            </a:r>
            <a:endParaRPr lang="en-HU" sz="1600" dirty="0"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5560518" y="318643"/>
            <a:ext cx="3140570" cy="226252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05859" y="491231"/>
            <a:ext cx="2849888" cy="19357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E465FE-C3D7-EEA8-A55E-8903112297DA}"/>
              </a:ext>
            </a:extLst>
          </p:cNvPr>
          <p:cNvSpPr/>
          <p:nvPr/>
        </p:nvSpPr>
        <p:spPr>
          <a:xfrm>
            <a:off x="8774376" y="2297736"/>
            <a:ext cx="2989379" cy="21028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AB19A-C7C3-D56B-22BE-E46F8EA9AE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08179" y="2427004"/>
            <a:ext cx="2713824" cy="1787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50DBD5-0661-F433-7B12-3122FE6A7D6C}"/>
              </a:ext>
            </a:extLst>
          </p:cNvPr>
          <p:cNvSpPr/>
          <p:nvPr/>
        </p:nvSpPr>
        <p:spPr>
          <a:xfrm>
            <a:off x="5560518" y="305398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E2D2F-77F5-AFB3-8E08-70E4BD29787D}"/>
              </a:ext>
            </a:extLst>
          </p:cNvPr>
          <p:cNvSpPr/>
          <p:nvPr/>
        </p:nvSpPr>
        <p:spPr>
          <a:xfrm>
            <a:off x="8701088" y="2222941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14247-1EA0-B7F1-B317-1180EEA83124}"/>
              </a:ext>
            </a:extLst>
          </p:cNvPr>
          <p:cNvSpPr/>
          <p:nvPr/>
        </p:nvSpPr>
        <p:spPr>
          <a:xfrm>
            <a:off x="5552808" y="4400550"/>
            <a:ext cx="3140570" cy="21028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21" name="Picture 20" descr="A green and blue square with a square and a square with a square and a square with a square and a square with a square and a square with a square and a square with a square and&#10;&#10;Description automatically generated">
            <a:extLst>
              <a:ext uri="{FF2B5EF4-FFF2-40B4-BE49-F238E27FC236}">
                <a16:creationId xmlns:a16="http://schemas.microsoft.com/office/drawing/2014/main" id="{FA7A3665-A0FA-C165-6A9C-DCB19DADB4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5859" y="4525997"/>
            <a:ext cx="2849888" cy="18412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7EB475-C444-103E-4226-9BD299C55BDB}"/>
              </a:ext>
            </a:extLst>
          </p:cNvPr>
          <p:cNvSpPr/>
          <p:nvPr/>
        </p:nvSpPr>
        <p:spPr>
          <a:xfrm>
            <a:off x="5552808" y="4375059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456264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Roughing &amp; Finishing Cut in Machining (Differences &amp; Usage)">
            <a:extLst>
              <a:ext uri="{FF2B5EF4-FFF2-40B4-BE49-F238E27FC236}">
                <a16:creationId xmlns:a16="http://schemas.microsoft.com/office/drawing/2014/main" id="{BBC8D08A-183A-DD6B-2B37-46919EC6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0" y="-46226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192237" y="80384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4. </a:t>
            </a:r>
            <a:r>
              <a:rPr lang="en-US" b="1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Rest Material Roughing</a:t>
            </a:r>
            <a:endParaRPr lang="en-US" sz="1800" b="1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T4 = 2.0 MM DIA X 0.5 MM RAD ENDMILL </a:t>
            </a:r>
            <a:endParaRPr lang="en-US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190 [m/min]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2 [mm]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0.06 [mm/z]</a:t>
            </a:r>
            <a:endParaRPr lang="en-HU" sz="1800" dirty="0">
              <a:solidFill>
                <a:schemeClr val="bg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0.36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bg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10000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bg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100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Manufacturing time = 00:00:49 [</a:t>
            </a:r>
            <a:r>
              <a:rPr lang="en-GB" dirty="0" err="1">
                <a:solidFill>
                  <a:schemeClr val="bg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bg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237" y="5732461"/>
            <a:ext cx="4417219" cy="811213"/>
          </a:xfrm>
        </p:spPr>
        <p:txBody>
          <a:bodyPr>
            <a:noAutofit/>
          </a:bodyPr>
          <a:lstStyle/>
          <a:p>
            <a: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solidFill>
                  <a:schemeClr val="bg1"/>
                </a:solidFill>
                <a:latin typeface="Chalkboard SE" panose="03050602040202020205" pitchFamily="66" charset="77"/>
              </a:rPr>
            </a:br>
            <a:r>
              <a:rPr lang="en-GB" sz="1600" dirty="0">
                <a:solidFill>
                  <a:schemeClr val="bg1"/>
                </a:solidFill>
                <a:latin typeface="Chalkboard SE" panose="03050602040202020205" pitchFamily="66" charset="77"/>
              </a:rPr>
              <a:t>This step prepares the surface for finishing, and using a smaller tool helps minimize stress and potential damage </a:t>
            </a:r>
            <a:endParaRPr lang="en-HU" sz="1600" dirty="0">
              <a:solidFill>
                <a:schemeClr val="bg1"/>
              </a:solidFill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7015163" y="1743074"/>
            <a:ext cx="4714875" cy="3371851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89068" y="1916237"/>
            <a:ext cx="4342605" cy="3025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47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nc Milling Machine Spindle Roughing End Stock Photo 2316070499 |  Shutterstock">
            <a:extLst>
              <a:ext uri="{FF2B5EF4-FFF2-40B4-BE49-F238E27FC236}">
                <a16:creationId xmlns:a16="http://schemas.microsoft.com/office/drawing/2014/main" id="{0B830528-77C4-4144-041E-6E5959B4C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12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1D1CE51-8FA0-4E36-58FB-850B89DC0554}"/>
              </a:ext>
            </a:extLst>
          </p:cNvPr>
          <p:cNvSpPr txBox="1">
            <a:spLocks/>
          </p:cNvSpPr>
          <p:nvPr/>
        </p:nvSpPr>
        <p:spPr>
          <a:xfrm>
            <a:off x="192237" y="64898"/>
            <a:ext cx="4609456" cy="8897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Aharoni" panose="02010803020104030203" pitchFamily="2" charset="-79"/>
                <a:cs typeface="Aharoni" panose="02010803020104030203" pitchFamily="2" charset="-79"/>
              </a:rPr>
              <a:t>Manufacturing Processes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4A79D9-662D-B62C-34B2-FB5B0BFB3054}"/>
              </a:ext>
            </a:extLst>
          </p:cNvPr>
          <p:cNvSpPr/>
          <p:nvPr/>
        </p:nvSpPr>
        <p:spPr>
          <a:xfrm>
            <a:off x="428244" y="702364"/>
            <a:ext cx="5279876" cy="46142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5. Finishing of Functional Surfaces</a:t>
            </a:r>
          </a:p>
          <a:p>
            <a:pPr marL="0" lvl="0" indent="0">
              <a:spcBef>
                <a:spcPts val="325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Given parameters:</a:t>
            </a:r>
          </a:p>
          <a:p>
            <a:pPr marL="285750" indent="-285750">
              <a:spcBef>
                <a:spcPts val="325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T5 = 10 MM DIA X 1 MM RAD END MILL </a:t>
            </a:r>
            <a:endParaRPr lang="en-US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V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190 [m/min]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sz="1800" baseline="-250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e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a</a:t>
            </a:r>
            <a:r>
              <a:rPr lang="en-US" baseline="-25000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p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1 [mm]</a:t>
            </a:r>
          </a:p>
          <a:p>
            <a:pPr marL="34290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baseline="-25000" dirty="0" err="1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z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0.06 [mm/z]</a:t>
            </a:r>
            <a:endParaRPr lang="en-HU" sz="1800" dirty="0">
              <a:solidFill>
                <a:schemeClr val="tx1"/>
              </a:solidFill>
              <a:effectLst/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marL="342900" lvl="0" indent="-342900">
              <a:spcBef>
                <a:spcPts val="210"/>
              </a:spcBef>
              <a:buFont typeface="Wingdings" pitchFamily="2" charset="2"/>
              <a:buChar char="q"/>
            </a:pP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f</a:t>
            </a: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 = 0.36 [mm/rot]</a:t>
            </a: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endParaRPr lang="en-US" dirty="0">
              <a:solidFill>
                <a:schemeClr val="tx1"/>
              </a:solidFill>
              <a:latin typeface="Chalkboard SE" panose="03050602040202020205" pitchFamily="66" charset="77"/>
              <a:ea typeface="Times New Roman" panose="02020603050405020304" pitchFamily="18" charset="0"/>
            </a:endParaRPr>
          </a:p>
          <a:p>
            <a:pPr lvl="0">
              <a:spcBef>
                <a:spcPts val="210"/>
              </a:spcBef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Calc</a:t>
            </a:r>
            <a:r>
              <a:rPr lang="en-US" dirty="0">
                <a:solidFill>
                  <a:schemeClr val="tx1"/>
                </a:solidFill>
                <a:latin typeface="Chalkboard SE" panose="03050602040202020205" pitchFamily="66" charset="77"/>
                <a:ea typeface="Times New Roman" panose="02020603050405020304" pitchFamily="18" charset="0"/>
              </a:rPr>
              <a:t>ulated parameters: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n = 6047.89 [rpm]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Chalkboard SE" panose="03050602040202020205" pitchFamily="66" charset="77"/>
                <a:ea typeface="Times New Roman" panose="02020603050405020304" pitchFamily="18" charset="0"/>
              </a:rPr>
              <a:t>Stepover = - [%]</a:t>
            </a:r>
          </a:p>
          <a:p>
            <a:pPr marL="285750" indent="-285750">
              <a:spcBef>
                <a:spcPts val="210"/>
              </a:spcBef>
              <a:buFont typeface="Wingdings" pitchFamily="2" charset="2"/>
              <a:buChar char="q"/>
            </a:pP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Manufacturing time = 00:15:09 [</a:t>
            </a:r>
            <a:r>
              <a:rPr lang="en-GB" dirty="0" err="1">
                <a:solidFill>
                  <a:schemeClr val="tx1"/>
                </a:solidFill>
                <a:latin typeface="Chalkboard SE" panose="03050602040202020205" pitchFamily="66" charset="77"/>
              </a:rPr>
              <a:t>h:min:s</a:t>
            </a:r>
            <a:r>
              <a:rPr lang="en-GB" dirty="0">
                <a:solidFill>
                  <a:schemeClr val="tx1"/>
                </a:solidFill>
                <a:latin typeface="Chalkboard SE" panose="03050602040202020205" pitchFamily="66" charset="77"/>
              </a:rPr>
              <a:t>]</a:t>
            </a:r>
            <a:endParaRPr lang="en-HU" dirty="0">
              <a:solidFill>
                <a:schemeClr val="tx1"/>
              </a:solidFill>
              <a:latin typeface="Chalkboard SE" panose="03050602040202020205" pitchFamily="66" charset="77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7081691-CD0C-5B4C-19C6-589C514F0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244" y="5750029"/>
            <a:ext cx="5004434" cy="811213"/>
          </a:xfrm>
        </p:spPr>
        <p:txBody>
          <a:bodyPr>
            <a:noAutofit/>
          </a:bodyPr>
          <a:lstStyle/>
          <a:p>
            <a:r>
              <a:rPr lang="en-HU" sz="1600" dirty="0">
                <a:latin typeface="Chalkboard SE" panose="03050602040202020205" pitchFamily="66" charset="77"/>
              </a:rPr>
              <a:t>Tool reasoning: </a:t>
            </a:r>
            <a:br>
              <a:rPr lang="en-HU" sz="1600" dirty="0">
                <a:latin typeface="Chalkboard SE" panose="03050602040202020205" pitchFamily="66" charset="77"/>
              </a:rPr>
            </a:br>
            <a:r>
              <a:rPr lang="en-GB" sz="1600" dirty="0">
                <a:latin typeface="Chalkboard SE" panose="03050602040202020205" pitchFamily="66" charset="77"/>
              </a:rPr>
              <a:t>Climb mills and finishes </a:t>
            </a:r>
            <a:endParaRPr lang="en-HU" sz="1600" dirty="0">
              <a:latin typeface="Chalkboard SE" panose="03050602040202020205" pitchFamily="66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3D75993-163E-1F33-144E-12012EBA705A}"/>
              </a:ext>
            </a:extLst>
          </p:cNvPr>
          <p:cNvSpPr/>
          <p:nvPr/>
        </p:nvSpPr>
        <p:spPr>
          <a:xfrm>
            <a:off x="5560518" y="318643"/>
            <a:ext cx="3140570" cy="2262528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B3BDB5-967C-3944-9E5F-D3FDA4C818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705859" y="504308"/>
            <a:ext cx="2849888" cy="190961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E465FE-C3D7-EEA8-A55E-8903112297DA}"/>
              </a:ext>
            </a:extLst>
          </p:cNvPr>
          <p:cNvSpPr/>
          <p:nvPr/>
        </p:nvSpPr>
        <p:spPr>
          <a:xfrm>
            <a:off x="8774377" y="2444375"/>
            <a:ext cx="2989379" cy="21028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AAB19A-C7C3-D56B-22BE-E46F8EA9AE8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954616" y="2613528"/>
            <a:ext cx="2628900" cy="178702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50DBD5-0661-F433-7B12-3122FE6A7D6C}"/>
              </a:ext>
            </a:extLst>
          </p:cNvPr>
          <p:cNvSpPr/>
          <p:nvPr/>
        </p:nvSpPr>
        <p:spPr>
          <a:xfrm>
            <a:off x="5560518" y="305398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5E2D2F-77F5-AFB3-8E08-70E4BD29787D}"/>
              </a:ext>
            </a:extLst>
          </p:cNvPr>
          <p:cNvSpPr/>
          <p:nvPr/>
        </p:nvSpPr>
        <p:spPr>
          <a:xfrm>
            <a:off x="8782087" y="2413926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F14247-1EA0-B7F1-B317-1180EEA83124}"/>
              </a:ext>
            </a:extLst>
          </p:cNvPr>
          <p:cNvSpPr/>
          <p:nvPr/>
        </p:nvSpPr>
        <p:spPr>
          <a:xfrm>
            <a:off x="5552808" y="4400550"/>
            <a:ext cx="3140570" cy="2102814"/>
          </a:xfrm>
          <a:prstGeom prst="rect">
            <a:avLst/>
          </a:prstGeom>
          <a:solidFill>
            <a:schemeClr val="bg1"/>
          </a:solidFill>
          <a:ln w="25400"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A7A3665-A0FA-C165-6A9C-DCB19DADB4A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08449" y="4525997"/>
            <a:ext cx="2844708" cy="18412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D7EB475-C444-103E-4226-9BD299C55BDB}"/>
              </a:ext>
            </a:extLst>
          </p:cNvPr>
          <p:cNvSpPr/>
          <p:nvPr/>
        </p:nvSpPr>
        <p:spPr>
          <a:xfrm>
            <a:off x="5552808" y="4375059"/>
            <a:ext cx="728662" cy="7429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U" sz="2000" b="1" dirty="0">
                <a:solidFill>
                  <a:schemeClr val="tx1"/>
                </a:solidFill>
                <a:latin typeface="Chalkboard SE" panose="03050602040202020205" pitchFamily="66" charset="77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34856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979</Words>
  <Application>Microsoft Office PowerPoint</Application>
  <PresentationFormat>Widescreen</PresentationFormat>
  <Paragraphs>190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ADLaM Display</vt:lpstr>
      <vt:lpstr>Aharoni</vt:lpstr>
      <vt:lpstr>Aptos</vt:lpstr>
      <vt:lpstr>Aptos Display</vt:lpstr>
      <vt:lpstr>Arial</vt:lpstr>
      <vt:lpstr>Calibri</vt:lpstr>
      <vt:lpstr>Chalkboard SE</vt:lpstr>
      <vt:lpstr>Wingdings</vt:lpstr>
      <vt:lpstr>Office Theme</vt:lpstr>
      <vt:lpstr>CAM PROGRAMMING</vt:lpstr>
      <vt:lpstr>Assigned CAD Drawing</vt:lpstr>
      <vt:lpstr>Designed CAD Model</vt:lpstr>
      <vt:lpstr>Manufacturing Data</vt:lpstr>
      <vt:lpstr>Tool reasoning:  To efficiently and accurately remove material while leaving a 0.5 mm layer for the finishing process </vt:lpstr>
      <vt:lpstr>Tool reasoning:  Complete the work initiated by T1, ensuring a  smooth surface finish </vt:lpstr>
      <vt:lpstr>Tool reasoning:  Its diameter is optimally sized to enable a fast and efficient roughing cycle </vt:lpstr>
      <vt:lpstr>Tool reasoning:  This step prepares the surface for finishing, and using a smaller tool helps minimize stress and potential damage </vt:lpstr>
      <vt:lpstr>Tool reasoning:  Climb mills and finishes </vt:lpstr>
      <vt:lpstr>Tool reasoning:  According to the standard M6 thread </vt:lpstr>
      <vt:lpstr>Tool reasoning:  To create a 7,5H7 hole  </vt:lpstr>
      <vt:lpstr>Tool reasoning:  Chamfer tool, reduces the stress on the edges </vt:lpstr>
      <vt:lpstr>Tool reasoning:  Specified by the standard  for creating an M6 threaded hole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 PROGRAMMING</dc:title>
  <dc:creator>Muhammad Kevin Fahlevi</dc:creator>
  <cp:lastModifiedBy>Kevin Fahlevi</cp:lastModifiedBy>
  <cp:revision>13</cp:revision>
  <dcterms:created xsi:type="dcterms:W3CDTF">2024-12-04T19:57:57Z</dcterms:created>
  <dcterms:modified xsi:type="dcterms:W3CDTF">2024-12-20T00:25:09Z</dcterms:modified>
</cp:coreProperties>
</file>